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fntdata" ContentType="application/x-fontdata"/>
  <Default Extension="png" ContentType="image/png"/>
  <Default Extension="rels" ContentType="application/vnd.openxmlformats-package.relationships+xml"/>
  <Override PartName="/ppt/notesMasters/notesMaster1.xml" ContentType="application/vnd.openxmlformats-officedocument.presentationml.notesMaster+xml"/>
  <Override PartName="/ppt/notesMasters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Masters/theme/theme2.xml" ContentType="application/vnd.openxmlformats-officedocument.theme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fc926b6b1871414a" /><Relationship Type="http://schemas.openxmlformats.org/package/2006/relationships/metadata/core-properties" Target="/docProps/core.xml" Id="Ra617bdafaafb42ca" /><Relationship Type="http://schemas.openxmlformats.org/officeDocument/2006/relationships/extended-properties" Target="/docProps/app.xml" Id="Re053a6d538174140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6609b08334a443ad"/>
  </p:sldMasterIdLst>
  <p:notesMasterIdLst>
    <p:notesMasterId r:id="R8d4bea78a38c4da9"/>
  </p:notesMasterIdLst>
  <p:sldIdLst>
    <p:sldId id="256" r:id="R1b9fd269d88f4262"/>
    <p:sldId id="257" r:id="R9be68fb23f694bf3"/>
    <p:sldId id="258" r:id="R19aff40e23954133"/>
    <p:sldId id="259" r:id="Rd4d57fe127fe4709"/>
    <p:sldId id="260" r:id="R65a34511e2d340c6"/>
    <p:sldId id="261" r:id="Rbde60f21882b471e"/>
    <p:sldId id="262" r:id="Rd7fad4143a8b4b82"/>
    <p:sldId id="263" r:id="R43e71d20f91146fe"/>
    <p:sldId id="264" r:id="R5bcafa9774db4125"/>
    <p:sldId id="265" r:id="Rba293c57b0664238"/>
    <p:sldId id="266" r:id="R53841b9e80ba46b1"/>
    <p:sldId id="267" r:id="R154b16c219fa4e1b"/>
  </p:sldIdLst>
  <p:sldSz cx="14630400" cy="8229600"/>
  <p:notesSz cx="8229600" cy="14630400"/>
  <p:embeddedFontLst>
    <p:embeddedFont>
      <p:font typeface="Dela Gothic One"/>
      <p:regular r:id="rcIda6fb6b1bbcfb4769"/>
    </p:embeddedFont>
    <p:embeddedFont>
      <p:font typeface="Dela Gothic One"/>
      <p:regular r:id="rcId6b7861b8785e4e19"/>
    </p:embeddedFont>
    <p:embeddedFont>
      <p:font typeface="Comfortaa"/>
      <p:regular r:id="rcIda4575266a8d04443"/>
    </p:embeddedFont>
    <p:embeddedFont>
      <p:font typeface="Comfortaa"/>
      <p:regular r:id="rcIdc0cd756e07034ebe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font" Target="/ppt/fonts/font.fntdata" Id="rcIda6fb6b1bbcfb4769" /><Relationship Type="http://schemas.openxmlformats.org/officeDocument/2006/relationships/font" Target="/ppt/fonts/font2.fntdata" Id="rcId6b7861b8785e4e19" /><Relationship Type="http://schemas.openxmlformats.org/officeDocument/2006/relationships/font" Target="/ppt/fonts/font3.fntdata" Id="rcIda4575266a8d04443" /><Relationship Type="http://schemas.openxmlformats.org/officeDocument/2006/relationships/font" Target="/ppt/fonts/font4.fntdata" Id="rcIdc0cd756e07034ebe" /><Relationship Type="http://schemas.openxmlformats.org/officeDocument/2006/relationships/notesMaster" Target="/ppt/notesMasters/notesMaster1.xml" Id="R8d4bea78a38c4da9" /><Relationship Type="http://schemas.openxmlformats.org/officeDocument/2006/relationships/presProps" Target="/ppt/presProps.xml" Id="R73201af99ede48ee" /><Relationship Type="http://schemas.openxmlformats.org/officeDocument/2006/relationships/viewProps" Target="/ppt/viewProps.xml" Id="R90f210bedf6548da" /><Relationship Type="http://schemas.openxmlformats.org/officeDocument/2006/relationships/slideMaster" Target="/ppt/slideMasters/slideMaster1.xml" Id="R6609b08334a443ad" /><Relationship Type="http://schemas.openxmlformats.org/officeDocument/2006/relationships/theme" Target="/ppt/slideMasters/theme/theme2.xml" Id="Rd6150d924df041a9" /><Relationship Type="http://schemas.openxmlformats.org/officeDocument/2006/relationships/slide" Target="/ppt/slides/slide1.xml" Id="R1b9fd269d88f4262" /><Relationship Type="http://schemas.openxmlformats.org/officeDocument/2006/relationships/slide" Target="/ppt/slides/slide2.xml" Id="R9be68fb23f694bf3" /><Relationship Type="http://schemas.openxmlformats.org/officeDocument/2006/relationships/slide" Target="/ppt/slides/slide3.xml" Id="R19aff40e23954133" /><Relationship Type="http://schemas.openxmlformats.org/officeDocument/2006/relationships/slide" Target="/ppt/slides/slide4.xml" Id="Rd4d57fe127fe4709" /><Relationship Type="http://schemas.openxmlformats.org/officeDocument/2006/relationships/slide" Target="/ppt/slides/slide5.xml" Id="R65a34511e2d340c6" /><Relationship Type="http://schemas.openxmlformats.org/officeDocument/2006/relationships/slide" Target="/ppt/slides/slide6.xml" Id="Rbde60f21882b471e" /><Relationship Type="http://schemas.openxmlformats.org/officeDocument/2006/relationships/slide" Target="/ppt/slides/slide7.xml" Id="Rd7fad4143a8b4b82" /><Relationship Type="http://schemas.openxmlformats.org/officeDocument/2006/relationships/slide" Target="/ppt/slides/slide8.xml" Id="R43e71d20f91146fe" /><Relationship Type="http://schemas.openxmlformats.org/officeDocument/2006/relationships/slide" Target="/ppt/slides/slide9.xml" Id="R5bcafa9774db4125" /><Relationship Type="http://schemas.openxmlformats.org/officeDocument/2006/relationships/slide" Target="/ppt/slides/slide10.xml" Id="Rba293c57b0664238" /><Relationship Type="http://schemas.openxmlformats.org/officeDocument/2006/relationships/slide" Target="/ppt/slides/slide11.xml" Id="R53841b9e80ba46b1" /><Relationship Type="http://schemas.openxmlformats.org/officeDocument/2006/relationships/slide" Target="/ppt/slides/slide12.xml" Id="R154b16c219fa4e1b" /></Relationships>
</file>

<file path=ppt/media/image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notesMasters/theme/theme1.xml" Id="R1c585cc195964af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a862841517b6445e" /><Relationship Type="http://schemas.openxmlformats.org/officeDocument/2006/relationships/notesMaster" Target="/ppt/notesMasters/notesMaster1.xml" Id="R166050fc787641a1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slide" Target="/ppt/slides/slide10.xml" Id="R1393e0e920b04240" /><Relationship Type="http://schemas.openxmlformats.org/officeDocument/2006/relationships/notesMaster" Target="/ppt/notesMasters/notesMaster1.xml" Id="Rd28ddd3f32974ab5" /></Relationships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11.xml" Id="Rb4c54fb733234015" /><Relationship Type="http://schemas.openxmlformats.org/officeDocument/2006/relationships/notesMaster" Target="/ppt/notesMasters/notesMaster1.xml" Id="R5004eafef4964658" /></Relationships>
</file>

<file path=ppt/notesSlides/_rels/notesSlide12.xml.rels>&#65279;<?xml version="1.0" encoding="utf-8"?><Relationships xmlns="http://schemas.openxmlformats.org/package/2006/relationships"><Relationship Type="http://schemas.openxmlformats.org/officeDocument/2006/relationships/slide" Target="/ppt/slides/slide12.xml" Id="R6557755aad134da3" /><Relationship Type="http://schemas.openxmlformats.org/officeDocument/2006/relationships/notesMaster" Target="/ppt/notesMasters/notesMaster1.xml" Id="Rab9fb2c5677d4f9c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2.xml" Id="R3f4c760f6154430a" /><Relationship Type="http://schemas.openxmlformats.org/officeDocument/2006/relationships/notesMaster" Target="/ppt/notesMasters/notesMaster1.xml" Id="R01f80e2366eb4d8c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3.xml" Id="R79d110f16d434da7" /><Relationship Type="http://schemas.openxmlformats.org/officeDocument/2006/relationships/notesMaster" Target="/ppt/notesMasters/notesMaster1.xml" Id="R2f0b7eb898f54535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4.xml" Id="R81c5c8d9cae84feb" /><Relationship Type="http://schemas.openxmlformats.org/officeDocument/2006/relationships/notesMaster" Target="/ppt/notesMasters/notesMaster1.xml" Id="Ra586ccd0112a464c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5.xml" Id="R136a647caff84896" /><Relationship Type="http://schemas.openxmlformats.org/officeDocument/2006/relationships/notesMaster" Target="/ppt/notesMasters/notesMaster1.xml" Id="R3480fbd46b194edf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6.xml" Id="R1f3d0be946ac4575" /><Relationship Type="http://schemas.openxmlformats.org/officeDocument/2006/relationships/notesMaster" Target="/ppt/notesMasters/notesMaster1.xml" Id="R9bece2b5043b4da9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7.xml" Id="Rd77bb822d7e0474e" /><Relationship Type="http://schemas.openxmlformats.org/officeDocument/2006/relationships/notesMaster" Target="/ppt/notesMasters/notesMaster1.xml" Id="R7fb84e7782874948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slide" Target="/ppt/slides/slide8.xml" Id="Ra23f793be5644487" /><Relationship Type="http://schemas.openxmlformats.org/officeDocument/2006/relationships/notesMaster" Target="/ppt/notesMasters/notesMaster1.xml" Id="R31abc12661964b42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slide" Target="/ppt/slides/slide9.xml" Id="Rb74637f678094b9a" /><Relationship Type="http://schemas.openxmlformats.org/officeDocument/2006/relationships/notesMaster" Target="/ppt/notesMasters/notesMaster1.xml" Id="R825e8ca466ef4988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81e70c3149544cfd" /><Relationship Type="http://schemas.openxmlformats.org/officeDocument/2006/relationships/image" Target="/ppt/media/image.png" Id="Rf5ef3448773848bd" /><Relationship Type="http://schemas.openxmlformats.org/officeDocument/2006/relationships/hyperlink" Target="https://gamma.app/?utm_source=made-with-gamma" TargetMode="External" Id="rcIdc5dd8b48dca24a9c" /></Relationships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1B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BEB"/>
          </a:solidFill>
          <a:ln/>
        </p:spPr>
      </p:sp>
      <p:pic>
        <p:nvPicPr>
          <p:cNvPr id="4" name="Image 0" descr="preencoded.png">
            <a:hlinkClick r:id="rcIdc5dd8b48dca24a9c" tooltip=""/>
          </p:cNvPr>
          <p:cNvPicPr>
            <a:picLocks noChangeAspect="1"/>
          </p:cNvPicPr>
          <p:nvPr/>
        </p:nvPicPr>
        <p:blipFill>
          <a:blip r:embed="Rf5ef3448773848bd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slideMasters/theme/theme2.xml" Id="R1efe435dc22c4e87" /><Relationship Type="http://schemas.openxmlformats.org/officeDocument/2006/relationships/slideLayout" Target="/ppt/slideLayouts/slideLayout2.xml" Id="R89d16d4533304b63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89d16d4533304b6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2.png" Id="Rb69d839a2a434be0" /><Relationship Type="http://schemas.openxmlformats.org/officeDocument/2006/relationships/notesSlide" Target="/ppt/notesSlides/notesSlide1.xml" Id="R964c63e31e304c78" /><Relationship Type="http://schemas.openxmlformats.org/officeDocument/2006/relationships/slideLayout" Target="/ppt/slideLayouts/slideLayout2.xml" Id="R3e2a12e31f8b48b6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12.png" Id="Rad08eedda0384bb1" /><Relationship Type="http://schemas.openxmlformats.org/officeDocument/2006/relationships/notesSlide" Target="/ppt/notesSlides/notesSlide10.xml" Id="Rc565367c6d8d4269" /><Relationship Type="http://schemas.openxmlformats.org/officeDocument/2006/relationships/slideLayout" Target="/ppt/slideLayouts/slideLayout2.xml" Id="R38f31a9899b84f34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13.png" Id="R55e4c6a27a004521" /><Relationship Type="http://schemas.openxmlformats.org/officeDocument/2006/relationships/notesSlide" Target="/ppt/notesSlides/notesSlide11.xml" Id="Ra6732295d2e64062" /><Relationship Type="http://schemas.openxmlformats.org/officeDocument/2006/relationships/slideLayout" Target="/ppt/slideLayouts/slideLayout2.xml" Id="R24c19018c443408a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notesSlide" Target="/ppt/notesSlides/notesSlide12.xml" Id="R3cba19b8258c4d2c" /><Relationship Type="http://schemas.openxmlformats.org/officeDocument/2006/relationships/slideLayout" Target="/ppt/slideLayouts/slideLayout2.xml" Id="R405c5be140884b7f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image" Target="/ppt/media/image3.png" Id="R599bdd7e0fb44d6b" /><Relationship Type="http://schemas.openxmlformats.org/officeDocument/2006/relationships/notesSlide" Target="/ppt/notesSlides/notesSlide2.xml" Id="R84deaa9b39db4935" /><Relationship Type="http://schemas.openxmlformats.org/officeDocument/2006/relationships/slideLayout" Target="/ppt/slideLayouts/slideLayout2.xml" Id="Rcf724706b6674e85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67853325906f4988" /><Relationship Type="http://schemas.openxmlformats.org/officeDocument/2006/relationships/slideLayout" Target="/ppt/slideLayouts/slideLayout2.xml" Id="R4bb8104d37874c33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31e39d756a86405d" /><Relationship Type="http://schemas.openxmlformats.org/officeDocument/2006/relationships/slideLayout" Target="/ppt/slideLayouts/slideLayout2.xml" Id="Re8112d9dfeed408b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4.png" Id="Reba2622078134909" /><Relationship Type="http://schemas.openxmlformats.org/officeDocument/2006/relationships/image" Target="/ppt/media/image5.png" Id="R2c5184981aba4555" /><Relationship Type="http://schemas.openxmlformats.org/officeDocument/2006/relationships/image" Target="/ppt/media/image6.png" Id="R93b7dfc0c00649ea" /><Relationship Type="http://schemas.openxmlformats.org/officeDocument/2006/relationships/image" Target="/ppt/media/image7.png" Id="R042971dc9ef74192" /><Relationship Type="http://schemas.openxmlformats.org/officeDocument/2006/relationships/image" Target="/ppt/media/image8.png" Id="Re2d202aa671a449a" /><Relationship Type="http://schemas.openxmlformats.org/officeDocument/2006/relationships/notesSlide" Target="/ppt/notesSlides/notesSlide5.xml" Id="R018a4872e2064e0d" /><Relationship Type="http://schemas.openxmlformats.org/officeDocument/2006/relationships/slideLayout" Target="/ppt/slideLayouts/slideLayout2.xml" Id="R73dfcf08eaa74506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9.png" Id="R22293651ef1640f0" /><Relationship Type="http://schemas.openxmlformats.org/officeDocument/2006/relationships/notesSlide" Target="/ppt/notesSlides/notesSlide6.xml" Id="Rf564c6dfef1a4b24" /><Relationship Type="http://schemas.openxmlformats.org/officeDocument/2006/relationships/slideLayout" Target="/ppt/slideLayouts/slideLayout2.xml" Id="Rce2bdf5aba504efe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7.xml" Id="Rb666cb44ce9b4501" /><Relationship Type="http://schemas.openxmlformats.org/officeDocument/2006/relationships/slideLayout" Target="/ppt/slideLayouts/slideLayout2.xml" Id="R3b419297e83b40c4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10.png" Id="Rb06ba53cf1f347d0" /><Relationship Type="http://schemas.openxmlformats.org/officeDocument/2006/relationships/notesSlide" Target="/ppt/notesSlides/notesSlide8.xml" Id="R5c780efd7a7041d9" /><Relationship Type="http://schemas.openxmlformats.org/officeDocument/2006/relationships/slideLayout" Target="/ppt/slideLayouts/slideLayout2.xml" Id="R20769d376dc1443d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11.png" Id="R0a184bc42ef14aca" /><Relationship Type="http://schemas.openxmlformats.org/officeDocument/2006/relationships/notesSlide" Target="/ppt/notesSlides/notesSlide9.xml" Id="Rfd8ffc477cc84873" /><Relationship Type="http://schemas.openxmlformats.org/officeDocument/2006/relationships/slideLayout" Target="/ppt/slideLayouts/slideLayout2.xml" Id="R48852d08cce34846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b69d839a2a434be0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820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Exploratory Data Analysis on NYC Traffic Accidents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485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CSE3040 – Final Project Presentation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By Laksharaa A S, Amritha A, Nitish Ram J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7846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Guided by ASNATH VICTY PHAMILA Y | Submitted on 21/04/2025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ad08eedda0384bb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08842"/>
            <a:ext cx="59244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Results Summary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129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51293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Weekly injury peaks on weekends evident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376035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530906" y="37603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Long-term increase in injury trends detected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530906" y="500776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Strong weekly seasonality identified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2551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6255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Reliable model for urban safety planning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55e4c6a27a00452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817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306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Data-driven approach identifies risks effectively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Insights guide policies &amp; improve road safety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Forecasting prevents future incidents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38484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Supports smarter decisions in health and traffic control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Thank You!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599bdd7e0fb44d6b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865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Abstract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35448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6988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Analyzed NYC traffic accident data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3694033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14624" y="392846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Explored causes, timing, and locations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752618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498705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Time series forecasting for injury trends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811203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604563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Supports UN SDG 3: Good Health &amp; Well-being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378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554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3655457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Analyze accident distribution spatially and temporally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5216962" y="36554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954078" y="3655457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Identify frequent causes and contributors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9640133" y="365545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377249" y="3655457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Assess impacts on pedestrians, cyclists, motorists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52261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530906" y="5226129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Forecast future trends via time series analysis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28667" y="52261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165783" y="5226129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Suggest accident reduction strategies from data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247"/>
            <a:ext cx="75170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Tools &amp; Libraries Used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Pandas &amp; NumPy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0114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Data cleaning and manipulation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820001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Matplotlib &amp; Seaborn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755475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Data visualization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Prophet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401145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Time series forecasting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820001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seasonal_decompose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75547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Trend and seasonality analysis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eba2622078134909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953453"/>
            <a:ext cx="7404140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Methodology Overview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2c5184981aba4555"/>
          <a:stretch>
            <a:fillRect/>
          </a:stretch>
        </p:blipFill>
        <p:spPr>
          <a:xfrm>
            <a:off x="773073" y="1974890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195751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Data Cleaning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2673310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Missing values handled, datetime indexed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93b7dfc0c00649ea"/>
          <a:stretch>
            <a:fillRect/>
          </a:stretch>
        </p:blipFill>
        <p:spPr>
          <a:xfrm>
            <a:off x="773073" y="3300174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3521035"/>
            <a:ext cx="4273153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Exploratory Data Analysis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3998595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Visualize patterns, identify risks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042971dc9ef74192"/>
          <a:stretch>
            <a:fillRect/>
          </a:stretch>
        </p:blipFill>
        <p:spPr>
          <a:xfrm>
            <a:off x="773073" y="4625459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4846320"/>
            <a:ext cx="3498771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Time Series Analysis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5323880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Daily aggregation, seasonal trends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e2d202aa671a449a"/>
          <a:stretch>
            <a:fillRect/>
          </a:stretch>
        </p:blipFill>
        <p:spPr>
          <a:xfrm>
            <a:off x="773073" y="5950744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08728" y="617160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Forecasting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2208728" y="6649164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Prophet model for 30-day prediction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22293651ef1640f0"/>
          <a:stretch>
            <a:fillRect/>
          </a:stretch>
        </p:blipFill>
        <p:spPr>
          <a:xfrm>
            <a:off x="0" y="0"/>
            <a:ext cx="14630400" cy="21132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1622" y="2579489"/>
            <a:ext cx="5286970" cy="528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System Architecture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781764" y="3361253"/>
            <a:ext cx="22860" cy="4402098"/>
          </a:xfrm>
          <a:prstGeom prst="roundRect">
            <a:avLst>
              <a:gd name="adj" fmla="val 310617"/>
            </a:avLst>
          </a:prstGeom>
          <a:solidFill>
            <a:srgbClr val="C6D1CF"/>
          </a:solidFill>
          <a:ln/>
        </p:spPr>
      </p:sp>
      <p:sp>
        <p:nvSpPr>
          <p:cNvPr id="5" name="Shape 2"/>
          <p:cNvSpPr/>
          <p:nvPr/>
        </p:nvSpPr>
        <p:spPr>
          <a:xfrm>
            <a:off x="949047" y="3730109"/>
            <a:ext cx="507087" cy="22860"/>
          </a:xfrm>
          <a:prstGeom prst="roundRect">
            <a:avLst>
              <a:gd name="adj" fmla="val 310617"/>
            </a:avLst>
          </a:prstGeom>
          <a:solidFill>
            <a:srgbClr val="C6D1CF"/>
          </a:solidFill>
          <a:ln/>
        </p:spPr>
      </p:sp>
      <p:sp>
        <p:nvSpPr>
          <p:cNvPr id="6" name="Shape 3"/>
          <p:cNvSpPr/>
          <p:nvPr/>
        </p:nvSpPr>
        <p:spPr>
          <a:xfrm>
            <a:off x="591622" y="3551396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5022" y="3583067"/>
            <a:ext cx="253484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1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627108" y="3530203"/>
            <a:ext cx="2113240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Input Layer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1627108" y="3895606"/>
            <a:ext cx="12411670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NYC traffic dataset (CSV)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949047" y="4872871"/>
            <a:ext cx="507087" cy="22860"/>
          </a:xfrm>
          <a:prstGeom prst="roundRect">
            <a:avLst>
              <a:gd name="adj" fmla="val 310617"/>
            </a:avLst>
          </a:prstGeom>
          <a:solidFill>
            <a:srgbClr val="C6D1CF"/>
          </a:solidFill>
          <a:ln/>
        </p:spPr>
      </p:sp>
      <p:sp>
        <p:nvSpPr>
          <p:cNvPr id="11" name="Shape 8"/>
          <p:cNvSpPr/>
          <p:nvPr/>
        </p:nvSpPr>
        <p:spPr>
          <a:xfrm>
            <a:off x="591622" y="4694158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5022" y="4725829"/>
            <a:ext cx="253484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1627108" y="4672965"/>
            <a:ext cx="2218730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Processing Layer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1627108" y="5038368"/>
            <a:ext cx="12411670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Data cleaning, transformation, EDA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949047" y="6015633"/>
            <a:ext cx="507087" cy="22860"/>
          </a:xfrm>
          <a:prstGeom prst="roundRect">
            <a:avLst>
              <a:gd name="adj" fmla="val 310617"/>
            </a:avLst>
          </a:prstGeom>
          <a:solidFill>
            <a:srgbClr val="C6D1CF"/>
          </a:solidFill>
          <a:ln/>
        </p:spPr>
      </p:sp>
      <p:sp>
        <p:nvSpPr>
          <p:cNvPr id="16" name="Shape 13"/>
          <p:cNvSpPr/>
          <p:nvPr/>
        </p:nvSpPr>
        <p:spPr>
          <a:xfrm>
            <a:off x="591622" y="5836920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5022" y="5868591"/>
            <a:ext cx="253484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3</a:t>
            </a:r>
            <a:endParaRPr lang="en-US" sz="1950" dirty="0"/>
          </a:p>
        </p:txBody>
      </p:sp>
      <p:sp>
        <p:nvSpPr>
          <p:cNvPr id="18" name="Text 15"/>
          <p:cNvSpPr/>
          <p:nvPr/>
        </p:nvSpPr>
        <p:spPr>
          <a:xfrm>
            <a:off x="1627108" y="5815727"/>
            <a:ext cx="2113240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Modeling Layer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1627108" y="6181130"/>
            <a:ext cx="12411670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Time series + Prophet modeling</a:t>
            </a:r>
            <a:endParaRPr lang="en-US" sz="1300" dirty="0"/>
          </a:p>
        </p:txBody>
      </p:sp>
      <p:sp>
        <p:nvSpPr>
          <p:cNvPr id="20" name="Shape 17"/>
          <p:cNvSpPr/>
          <p:nvPr/>
        </p:nvSpPr>
        <p:spPr>
          <a:xfrm>
            <a:off x="949047" y="7158395"/>
            <a:ext cx="507087" cy="22860"/>
          </a:xfrm>
          <a:prstGeom prst="roundRect">
            <a:avLst>
              <a:gd name="adj" fmla="val 310617"/>
            </a:avLst>
          </a:prstGeom>
          <a:solidFill>
            <a:srgbClr val="C6D1CF"/>
          </a:solidFill>
          <a:ln/>
        </p:spPr>
      </p:sp>
      <p:sp>
        <p:nvSpPr>
          <p:cNvPr id="21" name="Shape 18"/>
          <p:cNvSpPr/>
          <p:nvPr/>
        </p:nvSpPr>
        <p:spPr>
          <a:xfrm>
            <a:off x="591622" y="6979682"/>
            <a:ext cx="380286" cy="380286"/>
          </a:xfrm>
          <a:prstGeom prst="roundRect">
            <a:avLst>
              <a:gd name="adj" fmla="val 18672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55022" y="7011352"/>
            <a:ext cx="253484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4</a:t>
            </a:r>
            <a:endParaRPr lang="en-US" sz="1950" dirty="0"/>
          </a:p>
        </p:txBody>
      </p:sp>
      <p:sp>
        <p:nvSpPr>
          <p:cNvPr id="23" name="Text 20"/>
          <p:cNvSpPr/>
          <p:nvPr/>
        </p:nvSpPr>
        <p:spPr>
          <a:xfrm>
            <a:off x="1627108" y="6958489"/>
            <a:ext cx="2113240" cy="264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56766F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Output Layer</a:t>
            </a:r>
            <a:endParaRPr lang="en-US" sz="1650" dirty="0"/>
          </a:p>
        </p:txBody>
      </p:sp>
      <p:sp>
        <p:nvSpPr>
          <p:cNvPr id="24" name="Text 21"/>
          <p:cNvSpPr/>
          <p:nvPr/>
        </p:nvSpPr>
        <p:spPr>
          <a:xfrm>
            <a:off x="1627108" y="7323892"/>
            <a:ext cx="12411670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Charts, trends, predictions generated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247"/>
            <a:ext cx="62804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Module Breakdown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Cleaning Module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0114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Replaced nulls and ensured stable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EDA Module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40114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Explored injury patterns visually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820001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Time Series Module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75547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Identified trends and seasonal cycles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820001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Forecasting Module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755475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Predicted injury counts forward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b06ba53cf1f347d0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45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Key Insights from Graphs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673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286738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Injuries exceed fatalities consistently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411480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017306" y="41148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Spikes occur during weekends and holidays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3622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017306" y="536221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High-risk periods repeat weekly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66096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660963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6766F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Data shows clear trends with low noise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0a184bc42ef14aca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321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E958D"/>
                </a:solidFill>
                <a:latin typeface="Dela Gothic One Bold" pitchFamily="34" charset="0"/>
                <a:ea typeface="Dela Gothic One Bold" pitchFamily="34" charset="-122"/>
                <a:cs typeface="Dela Gothic One Bold" pitchFamily="34" charset="-120"/>
              </a:rPr>
              <a:t>Time Series Forecast (Prophet)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89898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2433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Upward trend in injury forecasts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4048482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8224" y="428291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Weekly spikes on Fridays and weekends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107067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224" y="534150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High accuracy short-term, uncertainty grows longer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65652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E0EBE9"/>
          </a:solidFill>
          <a:ln w="7620">
            <a:solidFill>
              <a:srgbClr val="C6D1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640008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Supports emergency planning and alerts</a:t>
            </a:r>
            <a:endParaRPr lang="en-US" sz="1750" dirty="0"/>
          </a:p>
        </p:txBody>
      </p:sp>
    </p:spTree>
  </p:cSld>
  <p:clrMapOvr>
    <a:masterClrMapping/>
  </p:clrMapOvr>
</p:sld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oreProperties xmlns:dc="http://purl.org/dc/elements/1.1/" xmlns:dcterms="http://purl.org/dc/terms/" xmlns:xsi="http://www.w3.org/2001/XMLSchema-instance" xmlns="http://schemas.openxmlformats.org/package/2006/metadata/core-properties">
  <dc:title>PptxGenJS Presentation</dc:title>
  <dc:subject>PptxGenJS Presentation</dc:subject>
  <dc:creator>PptxGenJS</dc:creator>
  <lastModifiedBy>PptxGenJS</lastModifiedBy>
  <revision>1</revision>
  <dcterms:created xsi:type="dcterms:W3CDTF">2025-04-23T15:21:39.0000000Z</dcterms:created>
  <dcterms:modified xsi:type="dcterms:W3CDTF">2025-04-23T15:28:09.0740000Z</dcterms:modified>
</coreProperties>
</file>